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Varela Round"/>
      <p:regular r:id="rId16"/>
    </p:embeddedFont>
    <p:embeddedFont>
      <p:font typeface="Shadows Into Light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hadowsIntoLight-regular.fntdata"/><Relationship Id="rId16" Type="http://schemas.openxmlformats.org/officeDocument/2006/relationships/font" Target="fonts/VarelaRoun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58abeda7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58abeda7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58abeda73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58abeda73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58abeda7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58abeda7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58abeda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58abeda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58abeda73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58abeda73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8b1672b7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8b1672b7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8b1672b7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8b1672b7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8abeda7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8abeda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58b1672b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58b1672b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458abeda7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458abeda7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yellow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4" name="Google Shape;44;p11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Google Shape;45;p11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980400" y="4120556"/>
            <a:ext cx="71832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rgbClr val="979CB8"/>
              </a:buClr>
              <a:buSzPts val="1600"/>
              <a:buNone/>
              <a:defRPr sz="1600">
                <a:solidFill>
                  <a:srgbClr val="979CB8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yellow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green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magenta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3">
  <p:cSld name="TITLE_3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" name="Google Shape;55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6" name="Google Shape;5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green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magenta">
  <p:cSld name="TITL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blue">
  <p:cSld name="TITLE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ctrTitle"/>
          </p:nvPr>
        </p:nvSpPr>
        <p:spPr>
          <a:xfrm>
            <a:off x="1630650" y="1991813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/>
          <p:nvPr>
            <p:ph type="ctrTitle"/>
          </p:nvPr>
        </p:nvSpPr>
        <p:spPr>
          <a:xfrm>
            <a:off x="1650450" y="1372582"/>
            <a:ext cx="5843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" name="Google Shape;18;p6"/>
          <p:cNvSpPr txBox="1"/>
          <p:nvPr>
            <p:ph idx="1" type="subTitle"/>
          </p:nvPr>
        </p:nvSpPr>
        <p:spPr>
          <a:xfrm>
            <a:off x="1650450" y="2629294"/>
            <a:ext cx="5843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2400"/>
              <a:buNone/>
              <a:defRPr>
                <a:solidFill>
                  <a:srgbClr val="979CB8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 sz="3000">
                <a:solidFill>
                  <a:srgbClr val="979CB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idx="1" type="body"/>
          </p:nvPr>
        </p:nvSpPr>
        <p:spPr>
          <a:xfrm>
            <a:off x="1404600" y="2161800"/>
            <a:ext cx="63348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Shadows Into Light"/>
              <a:buChar char="▧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●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○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Shadows Into Light"/>
              <a:buChar char="■"/>
              <a:defRPr sz="3000"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21" name="Google Shape;21;p7"/>
          <p:cNvSpPr txBox="1"/>
          <p:nvPr/>
        </p:nvSpPr>
        <p:spPr>
          <a:xfrm>
            <a:off x="3593400" y="1238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9600">
                <a:solidFill>
                  <a:srgbClr val="979CB8"/>
                </a:solidFill>
                <a:latin typeface="Varela Round"/>
                <a:ea typeface="Varela Round"/>
                <a:cs typeface="Varela Round"/>
                <a:sym typeface="Varela Round"/>
              </a:rPr>
              <a:t>“</a:t>
            </a:r>
            <a:endParaRPr sz="9600">
              <a:solidFill>
                <a:srgbClr val="979CB8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2" name="Google Shape;22;p7"/>
          <p:cNvSpPr/>
          <p:nvPr/>
        </p:nvSpPr>
        <p:spPr>
          <a:xfrm>
            <a:off x="3950607" y="1178416"/>
            <a:ext cx="1308410" cy="869309"/>
          </a:xfrm>
          <a:custGeom>
            <a:rect b="b" l="l" r="r" t="t"/>
            <a:pathLst>
              <a:path extrusionOk="0" h="52447" w="59251">
                <a:moveTo>
                  <a:pt x="31417" y="954"/>
                </a:moveTo>
                <a:cubicBezTo>
                  <a:pt x="25372" y="537"/>
                  <a:pt x="17283" y="-1744"/>
                  <a:pt x="13340" y="2856"/>
                </a:cubicBezTo>
                <a:cubicBezTo>
                  <a:pt x="3771" y="14019"/>
                  <a:pt x="374" y="37628"/>
                  <a:pt x="11755" y="46938"/>
                </a:cubicBezTo>
                <a:cubicBezTo>
                  <a:pt x="19208" y="53034"/>
                  <a:pt x="30839" y="53180"/>
                  <a:pt x="40297" y="51378"/>
                </a:cubicBezTo>
                <a:cubicBezTo>
                  <a:pt x="46481" y="50200"/>
                  <a:pt x="49934" y="42779"/>
                  <a:pt x="52665" y="37107"/>
                </a:cubicBezTo>
                <a:cubicBezTo>
                  <a:pt x="55247" y="31745"/>
                  <a:pt x="60979" y="25793"/>
                  <a:pt x="58690" y="20299"/>
                </a:cubicBezTo>
                <a:cubicBezTo>
                  <a:pt x="57279" y="16912"/>
                  <a:pt x="53473" y="15077"/>
                  <a:pt x="50445" y="13005"/>
                </a:cubicBezTo>
                <a:cubicBezTo>
                  <a:pt x="41918" y="7171"/>
                  <a:pt x="31006" y="-916"/>
                  <a:pt x="21269" y="2539"/>
                </a:cubicBezTo>
                <a:cubicBezTo>
                  <a:pt x="13737" y="5212"/>
                  <a:pt x="5208" y="9706"/>
                  <a:pt x="2241" y="17127"/>
                </a:cubicBezTo>
                <a:cubicBezTo>
                  <a:pt x="-1025" y="25295"/>
                  <a:pt x="-738" y="36131"/>
                  <a:pt x="4144" y="43449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" name="Google Shape;23;p7"/>
          <p:cNvSpPr/>
          <p:nvPr/>
        </p:nvSpPr>
        <p:spPr>
          <a:xfrm>
            <a:off x="3874668" y="1113844"/>
            <a:ext cx="1394664" cy="976914"/>
          </a:xfrm>
          <a:custGeom>
            <a:rect b="b" l="l" r="r" t="t"/>
            <a:pathLst>
              <a:path extrusionOk="0" h="58939" w="63157">
                <a:moveTo>
                  <a:pt x="20826" y="0"/>
                </a:moveTo>
                <a:cubicBezTo>
                  <a:pt x="13566" y="0"/>
                  <a:pt x="6296" y="7516"/>
                  <a:pt x="4652" y="14588"/>
                </a:cubicBezTo>
                <a:cubicBezTo>
                  <a:pt x="2364" y="24428"/>
                  <a:pt x="5707" y="35897"/>
                  <a:pt x="11629" y="44082"/>
                </a:cubicBezTo>
                <a:cubicBezTo>
                  <a:pt x="17782" y="52587"/>
                  <a:pt x="29173" y="60332"/>
                  <a:pt x="39537" y="58670"/>
                </a:cubicBezTo>
                <a:cubicBezTo>
                  <a:pt x="49203" y="57120"/>
                  <a:pt x="49748" y="56659"/>
                  <a:pt x="57296" y="50424"/>
                </a:cubicBezTo>
                <a:cubicBezTo>
                  <a:pt x="62556" y="46079"/>
                  <a:pt x="64679" y="36600"/>
                  <a:pt x="61736" y="30445"/>
                </a:cubicBezTo>
                <a:cubicBezTo>
                  <a:pt x="58298" y="23257"/>
                  <a:pt x="56273" y="24644"/>
                  <a:pt x="50954" y="18711"/>
                </a:cubicBezTo>
                <a:cubicBezTo>
                  <a:pt x="47260" y="14591"/>
                  <a:pt x="44103" y="9185"/>
                  <a:pt x="38903" y="7294"/>
                </a:cubicBezTo>
                <a:cubicBezTo>
                  <a:pt x="33439" y="5307"/>
                  <a:pt x="26891" y="5218"/>
                  <a:pt x="21460" y="7294"/>
                </a:cubicBezTo>
                <a:cubicBezTo>
                  <a:pt x="9149" y="12001"/>
                  <a:pt x="-3826" y="29029"/>
                  <a:pt x="1164" y="41228"/>
                </a:cubicBezTo>
                <a:cubicBezTo>
                  <a:pt x="8128" y="58254"/>
                  <a:pt x="49341" y="57602"/>
                  <a:pt x="56345" y="40593"/>
                </a:cubicBezTo>
                <a:cubicBezTo>
                  <a:pt x="58882" y="34432"/>
                  <a:pt x="60567" y="26229"/>
                  <a:pt x="56979" y="20614"/>
                </a:cubicBezTo>
                <a:cubicBezTo>
                  <a:pt x="53070" y="14496"/>
                  <a:pt x="47109" y="9628"/>
                  <a:pt x="40806" y="6026"/>
                </a:cubicBezTo>
                <a:cubicBezTo>
                  <a:pt x="32309" y="1170"/>
                  <a:pt x="17818" y="3588"/>
                  <a:pt x="11946" y="11417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▧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7" name="Google Shape;27;p8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" name="Google Shape;28;p8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idx="1" type="body"/>
          </p:nvPr>
        </p:nvSpPr>
        <p:spPr>
          <a:xfrm>
            <a:off x="1109975" y="1373588"/>
            <a:ext cx="3266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915550" y="1373588"/>
            <a:ext cx="31554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▧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33" name="Google Shape;33;p9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Google Shape;34;p9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10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10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▧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9" name="Google Shape;39;p1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79CB8"/>
              </a:buClr>
              <a:buSzPts val="3000"/>
              <a:buNone/>
              <a:defRPr>
                <a:solidFill>
                  <a:srgbClr val="979CB8"/>
                </a:solidFill>
              </a:defRPr>
            </a:lvl9pPr>
          </a:lstStyle>
          <a:p/>
        </p:txBody>
      </p:sp>
      <p:sp>
        <p:nvSpPr>
          <p:cNvPr id="40" name="Google Shape;40;p10"/>
          <p:cNvSpPr/>
          <p:nvPr/>
        </p:nvSpPr>
        <p:spPr>
          <a:xfrm>
            <a:off x="3120675" y="1149938"/>
            <a:ext cx="3060325" cy="11494"/>
          </a:xfrm>
          <a:custGeom>
            <a:rect b="b" l="l" r="r" t="t"/>
            <a:pathLst>
              <a:path extrusionOk="0" h="613" w="122413">
                <a:moveTo>
                  <a:pt x="0" y="317"/>
                </a:moveTo>
                <a:cubicBezTo>
                  <a:pt x="40797" y="1117"/>
                  <a:pt x="81609" y="0"/>
                  <a:pt x="122413" y="0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" name="Google Shape;41;p10"/>
          <p:cNvSpPr/>
          <p:nvPr/>
        </p:nvSpPr>
        <p:spPr>
          <a:xfrm>
            <a:off x="3068250" y="1183294"/>
            <a:ext cx="3226850" cy="11906"/>
          </a:xfrm>
          <a:custGeom>
            <a:rect b="b" l="l" r="r" t="t"/>
            <a:pathLst>
              <a:path extrusionOk="0" h="635" w="129074">
                <a:moveTo>
                  <a:pt x="0" y="0"/>
                </a:moveTo>
                <a:cubicBezTo>
                  <a:pt x="43025" y="0"/>
                  <a:pt x="86049" y="635"/>
                  <a:pt x="129074" y="635"/>
                </a:cubicBezTo>
              </a:path>
            </a:pathLst>
          </a:custGeom>
          <a:noFill/>
          <a:ln cap="flat" cmpd="sng" w="9525">
            <a:solidFill>
              <a:srgbClr val="979CB8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24550" y="517331"/>
            <a:ext cx="75477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3000"/>
              <a:buFont typeface="Shadows Into Light"/>
              <a:buNone/>
              <a:defRPr sz="3000">
                <a:solidFill>
                  <a:srgbClr val="505670"/>
                </a:solidFill>
                <a:latin typeface="Shadows Into Light"/>
                <a:ea typeface="Shadows Into Light"/>
                <a:cs typeface="Shadows Into Light"/>
                <a:sym typeface="Shadows Int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70325" y="1438988"/>
            <a:ext cx="70563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2400"/>
              <a:buFont typeface="Varela Round"/>
              <a:buChar char="▧"/>
              <a:defRPr sz="24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○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2000"/>
              <a:buFont typeface="Varela Round"/>
              <a:buChar char="■"/>
              <a:defRPr sz="20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○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■"/>
              <a:defRPr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fayerwayer.com/2018/10/facebook-responsables-hackeo-masivo/" TargetMode="External"/><Relationship Id="rId4" Type="http://schemas.openxmlformats.org/officeDocument/2006/relationships/hyperlink" Target="https://www.nytimes.com/es/2018/03/26/facebook-mark-zuckerberg-cambridge-analytica/" TargetMode="External"/><Relationship Id="rId5" Type="http://schemas.openxmlformats.org/officeDocument/2006/relationships/hyperlink" Target="https://www.nytimes.com/es/2018/03/26/facebook-mark-zuckerberg-cambridge-analytica/" TargetMode="External"/><Relationship Id="rId6" Type="http://schemas.openxmlformats.org/officeDocument/2006/relationships/hyperlink" Target="http://fortune.com/2018/04/06/facebook-scandals-mark-zuckerberg/" TargetMode="External"/><Relationship Id="rId7" Type="http://schemas.openxmlformats.org/officeDocument/2006/relationships/hyperlink" Target="https://www.acm.org/about-acm/code-of-ethics-in-spanish" TargetMode="External"/><Relationship Id="rId8" Type="http://schemas.openxmlformats.org/officeDocument/2006/relationships/hyperlink" Target="https://www.nytimes.com/es/2018/03/26/facebook-mark-zuckerberg-cambridge-analytica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gif"/><Relationship Id="rId4" Type="http://schemas.openxmlformats.org/officeDocument/2006/relationships/image" Target="../media/image1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gif"/><Relationship Id="rId4" Type="http://schemas.openxmlformats.org/officeDocument/2006/relationships/image" Target="../media/image1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9"/>
          <p:cNvSpPr txBox="1"/>
          <p:nvPr>
            <p:ph type="ctrTitle"/>
          </p:nvPr>
        </p:nvSpPr>
        <p:spPr>
          <a:xfrm>
            <a:off x="1830925" y="1827938"/>
            <a:ext cx="5882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FACEBOOK :(</a:t>
            </a:r>
            <a:endParaRPr/>
          </a:p>
        </p:txBody>
      </p:sp>
      <p:sp>
        <p:nvSpPr>
          <p:cNvPr id="62" name="Google Shape;62;p19"/>
          <p:cNvSpPr txBox="1"/>
          <p:nvPr/>
        </p:nvSpPr>
        <p:spPr>
          <a:xfrm>
            <a:off x="1293825" y="3364600"/>
            <a:ext cx="2402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Abraham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Constanza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Christopher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Katia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Miguel Ángel</a:t>
            </a:r>
            <a:endParaRPr sz="12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/>
          <p:nvPr>
            <p:ph type="ctrTitle"/>
          </p:nvPr>
        </p:nvSpPr>
        <p:spPr>
          <a:xfrm>
            <a:off x="976254" y="713150"/>
            <a:ext cx="39306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/>
              <a:t>REFERENCIAS</a:t>
            </a:r>
            <a:endParaRPr sz="3600"/>
          </a:p>
        </p:txBody>
      </p:sp>
      <p:sp>
        <p:nvSpPr>
          <p:cNvPr id="134" name="Google Shape;134;p28"/>
          <p:cNvSpPr txBox="1"/>
          <p:nvPr>
            <p:ph idx="1" type="subTitle"/>
          </p:nvPr>
        </p:nvSpPr>
        <p:spPr>
          <a:xfrm>
            <a:off x="957600" y="1060850"/>
            <a:ext cx="7228800" cy="16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Reyes, M. (2018). Facebook ha descubierto a los responsables del hackeo masivo de 50 millones de usuarios. 31/10/18, de FayerWayer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https://www.fayerwayer.com/2018/10/facebook-responsables-hackeo-masivo/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New York Times. (2018). Los planes de Facebook tras el escándalo de robo de datos. Recuperado de</a:t>
            </a:r>
            <a:r>
              <a:rPr lang="es-419" sz="11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https://www.nytimes.com/es/2018/03/26/facebook-mark-zuckerberg-cambridge-analytica/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Jenkins, A. (2018). We’re keeping track of all of Facebook’s Scandal so you don’t have to. Recuperado de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http://fortune.com/2018/04/06/facebook-scandals-mark-zuckerberg/</a:t>
            </a:r>
            <a:r>
              <a:rPr lang="es-419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latin typeface="Arial"/>
                <a:ea typeface="Arial"/>
                <a:cs typeface="Arial"/>
                <a:sym typeface="Arial"/>
              </a:rPr>
              <a:t>ACM. (S,F). Código de Ética y Conducta Profesional de ACM. 31 de Octubre 2018, de ACM Sitio web: </a:t>
            </a:r>
            <a:r>
              <a:rPr lang="es-419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https://www.acm.org/about-acm/code-of-ethics-in-spanish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uFill>
                <a:noFill/>
              </a:u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ocurrió?</a:t>
            </a:r>
            <a:endParaRPr/>
          </a:p>
        </p:txBody>
      </p:sp>
      <p:sp>
        <p:nvSpPr>
          <p:cNvPr id="68" name="Google Shape;68;p20"/>
          <p:cNvSpPr txBox="1"/>
          <p:nvPr/>
        </p:nvSpPr>
        <p:spPr>
          <a:xfrm>
            <a:off x="1212850" y="2612700"/>
            <a:ext cx="31341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Consecuencias: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69" name="Google Shape;69;p20"/>
          <p:cNvSpPr txBox="1"/>
          <p:nvPr/>
        </p:nvSpPr>
        <p:spPr>
          <a:xfrm>
            <a:off x="926200" y="3480225"/>
            <a:ext cx="3707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Multa de 565,000  euros por parte de Londres a Facebook por el caso Cambridge 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analytic</a:t>
            </a: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0" name="Google Shape;70;p20"/>
          <p:cNvSpPr txBox="1"/>
          <p:nvPr/>
        </p:nvSpPr>
        <p:spPr>
          <a:xfrm>
            <a:off x="2913125" y="1238075"/>
            <a:ext cx="30678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Robo de información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Fake news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505670"/>
              </a:buClr>
              <a:buSzPts val="1600"/>
              <a:buFont typeface="Varela Round"/>
              <a:buChar char="●"/>
            </a:pPr>
            <a:r>
              <a:rPr lang="es-419" sz="1600">
                <a:solidFill>
                  <a:srgbClr val="505670"/>
                </a:solidFill>
                <a:latin typeface="Varela Round"/>
                <a:ea typeface="Varela Round"/>
                <a:cs typeface="Varela Round"/>
                <a:sym typeface="Varela Round"/>
              </a:rPr>
              <a:t>Cuentas hackeadas</a:t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505670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71" name="Google Shape;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1675" y="2008800"/>
            <a:ext cx="2349100" cy="23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>
            <p:ph idx="1" type="body"/>
          </p:nvPr>
        </p:nvSpPr>
        <p:spPr>
          <a:xfrm>
            <a:off x="947600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1.2: Evitar el daño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No a las consecuencias negativas :D</a:t>
            </a:r>
            <a:endParaRPr/>
          </a:p>
        </p:txBody>
      </p:sp>
      <p:sp>
        <p:nvSpPr>
          <p:cNvPr id="77" name="Google Shape;77;p21"/>
          <p:cNvSpPr txBox="1"/>
          <p:nvPr>
            <p:ph idx="2" type="body"/>
          </p:nvPr>
        </p:nvSpPr>
        <p:spPr>
          <a:xfrm>
            <a:off x="3396313" y="1900450"/>
            <a:ext cx="2297400" cy="9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Principio 1.3: Ser honesto y confiable</a:t>
            </a:r>
            <a:endParaRPr/>
          </a:p>
        </p:txBody>
      </p:sp>
      <p:sp>
        <p:nvSpPr>
          <p:cNvPr id="78" name="Google Shape;78;p21"/>
          <p:cNvSpPr txBox="1"/>
          <p:nvPr>
            <p:ph idx="3" type="body"/>
          </p:nvPr>
        </p:nvSpPr>
        <p:spPr>
          <a:xfrm>
            <a:off x="5845050" y="1855000"/>
            <a:ext cx="2297400" cy="10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1.6 Respetar la privacidad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Usar los datos solo con fines legítimos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1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</a:t>
            </a:r>
            <a:r>
              <a:rPr lang="es-419"/>
              <a:t>hizo</a:t>
            </a:r>
            <a:r>
              <a:rPr lang="es-419"/>
              <a:t> bien </a:t>
            </a:r>
            <a:endParaRPr/>
          </a:p>
        </p:txBody>
      </p:sp>
      <p:pic>
        <p:nvPicPr>
          <p:cNvPr id="80" name="Google Shape;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7500" y="2909150"/>
            <a:ext cx="2599825" cy="14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idx="1" type="body"/>
          </p:nvPr>
        </p:nvSpPr>
        <p:spPr>
          <a:xfrm>
            <a:off x="1014825" y="1518125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1.7 Respetar la confidencialidad.</a:t>
            </a:r>
            <a:br>
              <a:rPr lang="es-419"/>
            </a:br>
            <a:endParaRPr/>
          </a:p>
        </p:txBody>
      </p:sp>
      <p:sp>
        <p:nvSpPr>
          <p:cNvPr id="86" name="Google Shape;86;p22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2.4 Aceptar y proporcionar una revisión profesional adecuada.</a:t>
            </a:r>
            <a:br>
              <a:rPr lang="es-419"/>
            </a:br>
            <a:endParaRPr/>
          </a:p>
        </p:txBody>
      </p:sp>
      <p:sp>
        <p:nvSpPr>
          <p:cNvPr id="87" name="Google Shape;87;p22"/>
          <p:cNvSpPr txBox="1"/>
          <p:nvPr>
            <p:ph idx="3" type="body"/>
          </p:nvPr>
        </p:nvSpPr>
        <p:spPr>
          <a:xfrm>
            <a:off x="5616875" y="1126675"/>
            <a:ext cx="25254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2.8 Acceder a los recursos informáticos y de comunicación sólo cuando esté autorizado, o cuando sea necesario para proteger el bien público.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2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89" name="Google Shape;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825" y="2792850"/>
            <a:ext cx="2432350" cy="1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7328" y="3158425"/>
            <a:ext cx="2249450" cy="14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3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3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23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4"/>
          <p:cNvSpPr txBox="1"/>
          <p:nvPr>
            <p:ph idx="1" type="body"/>
          </p:nvPr>
        </p:nvSpPr>
        <p:spPr>
          <a:xfrm>
            <a:off x="10148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4"/>
          <p:cNvSpPr txBox="1"/>
          <p:nvPr>
            <p:ph idx="2" type="body"/>
          </p:nvPr>
        </p:nvSpPr>
        <p:spPr>
          <a:xfrm>
            <a:off x="34299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4"/>
          <p:cNvSpPr txBox="1"/>
          <p:nvPr>
            <p:ph idx="3" type="body"/>
          </p:nvPr>
        </p:nvSpPr>
        <p:spPr>
          <a:xfrm>
            <a:off x="5845025" y="1427100"/>
            <a:ext cx="2297400" cy="30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4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2" type="body"/>
          </p:nvPr>
        </p:nvSpPr>
        <p:spPr>
          <a:xfrm>
            <a:off x="1408925" y="1588575"/>
            <a:ext cx="30408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Arial"/>
                <a:ea typeface="Arial"/>
                <a:cs typeface="Arial"/>
                <a:sym typeface="Arial"/>
              </a:rPr>
              <a:t>3.6 Tener cuidado al modificar o retirar sistemas.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050">
                <a:solidFill>
                  <a:srgbClr val="222222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Los usuarios deben ser notificados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139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5"/>
          <p:cNvSpPr txBox="1"/>
          <p:nvPr>
            <p:ph idx="3" type="body"/>
          </p:nvPr>
        </p:nvSpPr>
        <p:spPr>
          <a:xfrm>
            <a:off x="5089425" y="1661325"/>
            <a:ext cx="22974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2F2F36"/>
                </a:solidFill>
                <a:latin typeface="Verdana"/>
                <a:ea typeface="Verdana"/>
                <a:cs typeface="Verdana"/>
                <a:sym typeface="Verdana"/>
              </a:rPr>
              <a:t>4.1 Defender, promover y respetar los principios del Código.</a:t>
            </a:r>
            <a:endParaRPr sz="1300">
              <a:solidFill>
                <a:srgbClr val="2F2F3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5"/>
          <p:cNvSpPr txBox="1"/>
          <p:nvPr>
            <p:ph type="title"/>
          </p:nvPr>
        </p:nvSpPr>
        <p:spPr>
          <a:xfrm>
            <a:off x="1027950" y="517331"/>
            <a:ext cx="7088100" cy="6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Que no hizo bien </a:t>
            </a:r>
            <a:endParaRPr/>
          </a:p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325" y="2728725"/>
            <a:ext cx="3297806" cy="18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206" y="2571750"/>
            <a:ext cx="2670008" cy="19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828200" y="1450050"/>
            <a:ext cx="7526400" cy="31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Facebook dio a conocer que l</a:t>
            </a:r>
            <a:r>
              <a:rPr lang="es-419"/>
              <a:t>os hackers habían explotado un error en el código de la red social para robar los tokens de acceso a los millones de perfiles en la plataforma, y que las contraseñas de los usuarios estaban seguras, una enorme investigación comenzó por parte del FBI para encontrar a los culpables, quienes se rumoraba pudieron haber sido desde grupos como Anonymous hasta organizaciones de “ciber-terrorismo”.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s-419"/>
              <a:t>Después</a:t>
            </a:r>
            <a:r>
              <a:rPr lang="es-419"/>
              <a:t> se afirmó la </a:t>
            </a:r>
            <a:r>
              <a:rPr lang="es-419"/>
              <a:t>versión</a:t>
            </a:r>
            <a:r>
              <a:rPr lang="es-419"/>
              <a:t> de que los culpables </a:t>
            </a:r>
            <a:r>
              <a:rPr lang="es-419"/>
              <a:t>habían</a:t>
            </a:r>
            <a:r>
              <a:rPr lang="es-419"/>
              <a:t> sido “spammers” quienes </a:t>
            </a:r>
            <a:r>
              <a:rPr lang="es-419"/>
              <a:t>pretendían</a:t>
            </a:r>
            <a:r>
              <a:rPr lang="es-419"/>
              <a:t> ganar dinero </a:t>
            </a:r>
            <a:r>
              <a:rPr lang="es-419"/>
              <a:t>haciéndose</a:t>
            </a:r>
            <a:r>
              <a:rPr lang="es-419"/>
              <a:t> pasar por una agencia de marketing</a:t>
            </a:r>
            <a:endParaRPr/>
          </a:p>
        </p:txBody>
      </p:sp>
      <p:sp>
        <p:nvSpPr>
          <p:cNvPr id="121" name="Google Shape;121;p26"/>
          <p:cNvSpPr txBox="1"/>
          <p:nvPr/>
        </p:nvSpPr>
        <p:spPr>
          <a:xfrm>
            <a:off x="2849400" y="537125"/>
            <a:ext cx="37326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¿Qué ocurrió 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después</a:t>
            </a:r>
            <a:r>
              <a:rPr lang="es-419" sz="3000">
                <a:solidFill>
                  <a:srgbClr val="979CB8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?</a:t>
            </a:r>
            <a:endParaRPr sz="3000">
              <a:solidFill>
                <a:srgbClr val="979CB8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ctrTitle"/>
          </p:nvPr>
        </p:nvSpPr>
        <p:spPr>
          <a:xfrm>
            <a:off x="311700" y="744575"/>
            <a:ext cx="8520600" cy="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CONCLUSIÓN</a:t>
            </a:r>
            <a:endParaRPr/>
          </a:p>
        </p:txBody>
      </p:sp>
      <p:sp>
        <p:nvSpPr>
          <p:cNvPr id="127" name="Google Shape;127;p27"/>
          <p:cNvSpPr txBox="1"/>
          <p:nvPr>
            <p:ph idx="1" type="subTitle"/>
          </p:nvPr>
        </p:nvSpPr>
        <p:spPr>
          <a:xfrm>
            <a:off x="1128825" y="1676725"/>
            <a:ext cx="3796200" cy="25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s-419" sz="1800"/>
              <a:t>A pesar de que Mark Zuckerberg haya asumido la culpa de todo este </a:t>
            </a:r>
            <a:r>
              <a:rPr lang="es-419" sz="1800"/>
              <a:t>escándalo</a:t>
            </a:r>
            <a:r>
              <a:rPr lang="es-419" sz="1800"/>
              <a:t>, creemos que facebook debería cambiar su modelo de preservación de información y aumentar la seguridad siguiendo el Código impartido por el ACM.</a:t>
            </a:r>
            <a:endParaRPr sz="1800"/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074" y="1634100"/>
            <a:ext cx="3128125" cy="2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incul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